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19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C6003-1650-4AE2-8A25-B034035702AA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E31A24D5-B952-48AD-8FFE-BD18394335FD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UČNA SNOV</a:t>
          </a:r>
          <a:endParaRPr kumimoji="0" lang="sl-SI" altLang="sl-SI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6E891C7-BFE3-49BC-B1AD-331F4ADE472D}" type="parTrans" cxnId="{EC645F8B-5A34-4F06-8A04-70C4CB3D928F}">
      <dgm:prSet/>
      <dgm:spPr/>
    </dgm:pt>
    <dgm:pt modelId="{99A4BA6A-F43E-4D4E-8B97-C539C674ED22}" type="sibTrans" cxnId="{EC645F8B-5A34-4F06-8A04-70C4CB3D928F}">
      <dgm:prSet/>
      <dgm:spPr/>
    </dgm:pt>
    <dgm:pt modelId="{03938CF0-61E7-42A8-B9FD-88E22B5AE9B8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“SKLADIŠČENJE”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Pomnenje bistvenih dejstev</a:t>
          </a:r>
          <a:endParaRPr kumimoji="0" lang="sl-SI" altLang="sl-SI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3E9F99B-6B29-4876-8BA4-30116DE4B4F1}" type="parTrans" cxnId="{962A898E-EB4B-431C-9070-75C53FFA8F7F}">
      <dgm:prSet/>
      <dgm:spPr/>
    </dgm:pt>
    <dgm:pt modelId="{E06BD466-6B56-48B8-8A3C-0A660C31F08F}" type="sibTrans" cxnId="{962A898E-EB4B-431C-9070-75C53FFA8F7F}">
      <dgm:prSet/>
      <dgm:spPr/>
    </dgm:pt>
    <dgm:pt modelId="{9F5DD63E-9EF9-4BD0-84E2-BF7081EBA87C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UPORABA NOVEGA ZNANJA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 povezavi s predhodnim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znanjem</a:t>
          </a:r>
          <a:endParaRPr kumimoji="0" lang="sl-SI" altLang="sl-SI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58B803C2-B4BD-4EC6-A2E2-3F1392B25927}" type="parTrans" cxnId="{5D7435E7-481C-436C-9ED1-E91A7B1AE507}">
      <dgm:prSet/>
      <dgm:spPr/>
    </dgm:pt>
    <dgm:pt modelId="{F5EFD72D-4255-41D2-8ECD-BA57FFFE8A6E}" type="sibTrans" cxnId="{5D7435E7-481C-436C-9ED1-E91A7B1AE507}">
      <dgm:prSet/>
      <dgm:spPr/>
    </dgm:pt>
    <dgm:pt modelId="{B84D388C-FE5A-4C9A-94DE-4E41687BEE0A}" type="pres">
      <dgm:prSet presAssocID="{20EC6003-1650-4AE2-8A25-B034035702AA}" presName="composite" presStyleCnt="0">
        <dgm:presLayoutVars>
          <dgm:chMax val="5"/>
          <dgm:dir/>
          <dgm:resizeHandles val="exact"/>
        </dgm:presLayoutVars>
      </dgm:prSet>
      <dgm:spPr/>
    </dgm:pt>
    <dgm:pt modelId="{B05AC72E-175C-4A35-AD37-170C2149C404}" type="pres">
      <dgm:prSet presAssocID="{E31A24D5-B952-48AD-8FFE-BD18394335FD}" presName="circle1" presStyleLbl="lnNode1" presStyleIdx="0" presStyleCnt="3"/>
      <dgm:spPr/>
    </dgm:pt>
    <dgm:pt modelId="{887FE021-AF34-4BFE-9EB3-079CE5B67C2E}" type="pres">
      <dgm:prSet presAssocID="{E31A24D5-B952-48AD-8FFE-BD18394335FD}" presName="text1" presStyleLbl="revTx" presStyleIdx="0" presStyleCnt="3">
        <dgm:presLayoutVars>
          <dgm:bulletEnabled val="1"/>
        </dgm:presLayoutVars>
      </dgm:prSet>
      <dgm:spPr/>
    </dgm:pt>
    <dgm:pt modelId="{27D07D3D-2B92-49A8-9752-8A4CFE6589B9}" type="pres">
      <dgm:prSet presAssocID="{E31A24D5-B952-48AD-8FFE-BD18394335FD}" presName="line1" presStyleLbl="callout" presStyleIdx="0" presStyleCnt="6"/>
      <dgm:spPr/>
    </dgm:pt>
    <dgm:pt modelId="{D5A77523-6450-427B-AEE6-5C1818ED59EA}" type="pres">
      <dgm:prSet presAssocID="{E31A24D5-B952-48AD-8FFE-BD18394335FD}" presName="d1" presStyleLbl="callout" presStyleIdx="1" presStyleCnt="6"/>
      <dgm:spPr/>
    </dgm:pt>
    <dgm:pt modelId="{867E1CC7-D136-43FA-8A9A-DF6FCC9E49C3}" type="pres">
      <dgm:prSet presAssocID="{03938CF0-61E7-42A8-B9FD-88E22B5AE9B8}" presName="circle2" presStyleLbl="lnNode1" presStyleIdx="1" presStyleCnt="3"/>
      <dgm:spPr/>
    </dgm:pt>
    <dgm:pt modelId="{2D174D5C-B8E7-4FDD-9F1F-C7C6523B5D9C}" type="pres">
      <dgm:prSet presAssocID="{03938CF0-61E7-42A8-B9FD-88E22B5AE9B8}" presName="text2" presStyleLbl="revTx" presStyleIdx="1" presStyleCnt="3">
        <dgm:presLayoutVars>
          <dgm:bulletEnabled val="1"/>
        </dgm:presLayoutVars>
      </dgm:prSet>
      <dgm:spPr/>
    </dgm:pt>
    <dgm:pt modelId="{F43E5F4C-1EDF-4B96-9735-DF23ABECE39A}" type="pres">
      <dgm:prSet presAssocID="{03938CF0-61E7-42A8-B9FD-88E22B5AE9B8}" presName="line2" presStyleLbl="callout" presStyleIdx="2" presStyleCnt="6"/>
      <dgm:spPr/>
    </dgm:pt>
    <dgm:pt modelId="{029DAF7E-F8A1-4724-9E07-D509A59E9D1E}" type="pres">
      <dgm:prSet presAssocID="{03938CF0-61E7-42A8-B9FD-88E22B5AE9B8}" presName="d2" presStyleLbl="callout" presStyleIdx="3" presStyleCnt="6"/>
      <dgm:spPr/>
    </dgm:pt>
    <dgm:pt modelId="{F7DEAFC3-32DC-424B-9906-19C3D645E924}" type="pres">
      <dgm:prSet presAssocID="{9F5DD63E-9EF9-4BD0-84E2-BF7081EBA87C}" presName="circle3" presStyleLbl="lnNode1" presStyleIdx="2" presStyleCnt="3"/>
      <dgm:spPr/>
    </dgm:pt>
    <dgm:pt modelId="{8D0CF10E-86EC-408E-A713-E7E73755328E}" type="pres">
      <dgm:prSet presAssocID="{9F5DD63E-9EF9-4BD0-84E2-BF7081EBA87C}" presName="text3" presStyleLbl="revTx" presStyleIdx="2" presStyleCnt="3">
        <dgm:presLayoutVars>
          <dgm:bulletEnabled val="1"/>
        </dgm:presLayoutVars>
      </dgm:prSet>
      <dgm:spPr/>
    </dgm:pt>
    <dgm:pt modelId="{83EF75AB-E96D-4B4D-98EA-F89A498188CC}" type="pres">
      <dgm:prSet presAssocID="{9F5DD63E-9EF9-4BD0-84E2-BF7081EBA87C}" presName="line3" presStyleLbl="callout" presStyleIdx="4" presStyleCnt="6"/>
      <dgm:spPr/>
    </dgm:pt>
    <dgm:pt modelId="{F3B063EC-FB30-45AA-8610-C001E474A936}" type="pres">
      <dgm:prSet presAssocID="{9F5DD63E-9EF9-4BD0-84E2-BF7081EBA87C}" presName="d3" presStyleLbl="callout" presStyleIdx="5" presStyleCnt="6"/>
      <dgm:spPr/>
    </dgm:pt>
  </dgm:ptLst>
  <dgm:cxnLst>
    <dgm:cxn modelId="{EC645F8B-5A34-4F06-8A04-70C4CB3D928F}" srcId="{20EC6003-1650-4AE2-8A25-B034035702AA}" destId="{E31A24D5-B952-48AD-8FFE-BD18394335FD}" srcOrd="0" destOrd="0" parTransId="{66E891C7-BFE3-49BC-B1AD-331F4ADE472D}" sibTransId="{99A4BA6A-F43E-4D4E-8B97-C539C674ED22}"/>
    <dgm:cxn modelId="{C32EDF8B-55AC-4D4B-9CF6-7B7E721D71D2}" type="presOf" srcId="{E31A24D5-B952-48AD-8FFE-BD18394335FD}" destId="{887FE021-AF34-4BFE-9EB3-079CE5B67C2E}" srcOrd="0" destOrd="0" presId="urn:microsoft.com/office/officeart/2005/8/layout/target1"/>
    <dgm:cxn modelId="{74069605-F5BC-45A7-8958-63A43F6819C5}" type="presOf" srcId="{20EC6003-1650-4AE2-8A25-B034035702AA}" destId="{B84D388C-FE5A-4C9A-94DE-4E41687BEE0A}" srcOrd="0" destOrd="0" presId="urn:microsoft.com/office/officeart/2005/8/layout/target1"/>
    <dgm:cxn modelId="{1B4D2D9F-9C54-441B-A9E1-99A8F6C4A3A1}" type="presOf" srcId="{03938CF0-61E7-42A8-B9FD-88E22B5AE9B8}" destId="{2D174D5C-B8E7-4FDD-9F1F-C7C6523B5D9C}" srcOrd="0" destOrd="0" presId="urn:microsoft.com/office/officeart/2005/8/layout/target1"/>
    <dgm:cxn modelId="{51898018-2725-42C4-81CA-B82FB47B85E2}" type="presOf" srcId="{9F5DD63E-9EF9-4BD0-84E2-BF7081EBA87C}" destId="{8D0CF10E-86EC-408E-A713-E7E73755328E}" srcOrd="0" destOrd="0" presId="urn:microsoft.com/office/officeart/2005/8/layout/target1"/>
    <dgm:cxn modelId="{962A898E-EB4B-431C-9070-75C53FFA8F7F}" srcId="{20EC6003-1650-4AE2-8A25-B034035702AA}" destId="{03938CF0-61E7-42A8-B9FD-88E22B5AE9B8}" srcOrd="1" destOrd="0" parTransId="{83E9F99B-6B29-4876-8BA4-30116DE4B4F1}" sibTransId="{E06BD466-6B56-48B8-8A3C-0A660C31F08F}"/>
    <dgm:cxn modelId="{5D7435E7-481C-436C-9ED1-E91A7B1AE507}" srcId="{20EC6003-1650-4AE2-8A25-B034035702AA}" destId="{9F5DD63E-9EF9-4BD0-84E2-BF7081EBA87C}" srcOrd="2" destOrd="0" parTransId="{58B803C2-B4BD-4EC6-A2E2-3F1392B25927}" sibTransId="{F5EFD72D-4255-41D2-8ECD-BA57FFFE8A6E}"/>
    <dgm:cxn modelId="{F803EDA3-4339-4B1B-AFEC-30242F6F7C95}" type="presParOf" srcId="{B84D388C-FE5A-4C9A-94DE-4E41687BEE0A}" destId="{B05AC72E-175C-4A35-AD37-170C2149C404}" srcOrd="0" destOrd="0" presId="urn:microsoft.com/office/officeart/2005/8/layout/target1"/>
    <dgm:cxn modelId="{6C9EDCC9-7D74-4E46-B7CF-572042020A22}" type="presParOf" srcId="{B84D388C-FE5A-4C9A-94DE-4E41687BEE0A}" destId="{887FE021-AF34-4BFE-9EB3-079CE5B67C2E}" srcOrd="1" destOrd="0" presId="urn:microsoft.com/office/officeart/2005/8/layout/target1"/>
    <dgm:cxn modelId="{9EE44183-A435-42DB-B817-25D7E8B61FCE}" type="presParOf" srcId="{B84D388C-FE5A-4C9A-94DE-4E41687BEE0A}" destId="{27D07D3D-2B92-49A8-9752-8A4CFE6589B9}" srcOrd="2" destOrd="0" presId="urn:microsoft.com/office/officeart/2005/8/layout/target1"/>
    <dgm:cxn modelId="{46A174B7-53AA-4E7F-B6CD-BF20DE0A8E43}" type="presParOf" srcId="{B84D388C-FE5A-4C9A-94DE-4E41687BEE0A}" destId="{D5A77523-6450-427B-AEE6-5C1818ED59EA}" srcOrd="3" destOrd="0" presId="urn:microsoft.com/office/officeart/2005/8/layout/target1"/>
    <dgm:cxn modelId="{A966AF12-C0DB-4F7F-8504-D4C939A98D55}" type="presParOf" srcId="{B84D388C-FE5A-4C9A-94DE-4E41687BEE0A}" destId="{867E1CC7-D136-43FA-8A9A-DF6FCC9E49C3}" srcOrd="4" destOrd="0" presId="urn:microsoft.com/office/officeart/2005/8/layout/target1"/>
    <dgm:cxn modelId="{58470D55-1D80-42C0-B9A3-06811240667D}" type="presParOf" srcId="{B84D388C-FE5A-4C9A-94DE-4E41687BEE0A}" destId="{2D174D5C-B8E7-4FDD-9F1F-C7C6523B5D9C}" srcOrd="5" destOrd="0" presId="urn:microsoft.com/office/officeart/2005/8/layout/target1"/>
    <dgm:cxn modelId="{92B5BA11-BB68-4BD5-8229-6B18A6EFC688}" type="presParOf" srcId="{B84D388C-FE5A-4C9A-94DE-4E41687BEE0A}" destId="{F43E5F4C-1EDF-4B96-9735-DF23ABECE39A}" srcOrd="6" destOrd="0" presId="urn:microsoft.com/office/officeart/2005/8/layout/target1"/>
    <dgm:cxn modelId="{EC8FF229-C10D-43B3-806D-293EDA4146CC}" type="presParOf" srcId="{B84D388C-FE5A-4C9A-94DE-4E41687BEE0A}" destId="{029DAF7E-F8A1-4724-9E07-D509A59E9D1E}" srcOrd="7" destOrd="0" presId="urn:microsoft.com/office/officeart/2005/8/layout/target1"/>
    <dgm:cxn modelId="{3C92BB80-9D22-4758-B3C5-3C6E90656DE7}" type="presParOf" srcId="{B84D388C-FE5A-4C9A-94DE-4E41687BEE0A}" destId="{F7DEAFC3-32DC-424B-9906-19C3D645E924}" srcOrd="8" destOrd="0" presId="urn:microsoft.com/office/officeart/2005/8/layout/target1"/>
    <dgm:cxn modelId="{A3ABA920-8C77-4D3A-A726-D77D959656CF}" type="presParOf" srcId="{B84D388C-FE5A-4C9A-94DE-4E41687BEE0A}" destId="{8D0CF10E-86EC-408E-A713-E7E73755328E}" srcOrd="9" destOrd="0" presId="urn:microsoft.com/office/officeart/2005/8/layout/target1"/>
    <dgm:cxn modelId="{23CCC39C-6191-40E1-B028-93A2B72822F7}" type="presParOf" srcId="{B84D388C-FE5A-4C9A-94DE-4E41687BEE0A}" destId="{83EF75AB-E96D-4B4D-98EA-F89A498188CC}" srcOrd="10" destOrd="0" presId="urn:microsoft.com/office/officeart/2005/8/layout/target1"/>
    <dgm:cxn modelId="{5095A46F-32F2-4CB9-BD14-CC617C8E2A7B}" type="presParOf" srcId="{B84D388C-FE5A-4C9A-94DE-4E41687BEE0A}" destId="{F3B063EC-FB30-45AA-8610-C001E474A93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78B40-48E7-4FA7-8030-A0890BB546C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84C8A115-6ADD-4047-A65F-E306E6917F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Izvedba in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zavestna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kontrola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=DEJAVNOST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MED UČENJEM</a:t>
          </a:r>
          <a:endParaRPr kumimoji="0" lang="sl-SI" altLang="sl-SI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F5E04D7-E11D-4BD1-8257-358248A8446B}" type="parTrans" cxnId="{E1A941E3-8DED-493A-8FFF-2F0194ECD653}">
      <dgm:prSet/>
      <dgm:spPr/>
      <dgm:t>
        <a:bodyPr/>
        <a:lstStyle/>
        <a:p>
          <a:endParaRPr lang="sl-SI"/>
        </a:p>
      </dgm:t>
    </dgm:pt>
    <dgm:pt modelId="{C4400F40-621E-474E-9510-D620005705AC}" type="sibTrans" cxnId="{E1A941E3-8DED-493A-8FFF-2F0194ECD653}">
      <dgm:prSet/>
      <dgm:spPr/>
      <dgm:t>
        <a:bodyPr/>
        <a:lstStyle/>
        <a:p>
          <a:endParaRPr lang="sl-SI"/>
        </a:p>
      </dgm:t>
    </dgm:pt>
    <dgm:pt modelId="{49DB4372-8A0E-42AE-A5C1-1AD399FA7D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Samorekleksija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= DEJAVNOST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PO UČENJU</a:t>
          </a:r>
          <a:endParaRPr kumimoji="0" lang="sl-SI" altLang="sl-SI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0602B61-28BF-450B-BAD6-D7C87B30B909}" type="parTrans" cxnId="{2DDBA1E0-1E9E-43A6-87EA-F00528347706}">
      <dgm:prSet/>
      <dgm:spPr/>
      <dgm:t>
        <a:bodyPr/>
        <a:lstStyle/>
        <a:p>
          <a:endParaRPr lang="sl-SI"/>
        </a:p>
      </dgm:t>
    </dgm:pt>
    <dgm:pt modelId="{9C6E1913-8A06-4799-A5ED-45ADFDD53D64}" type="sibTrans" cxnId="{2DDBA1E0-1E9E-43A6-87EA-F00528347706}">
      <dgm:prSet/>
      <dgm:spPr/>
      <dgm:t>
        <a:bodyPr/>
        <a:lstStyle/>
        <a:p>
          <a:endParaRPr lang="sl-SI"/>
        </a:p>
      </dgm:t>
    </dgm:pt>
    <dgm:pt modelId="{0DF97805-59DF-423B-9B75-C2D757E129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Predhodno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razmišljanje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= PRIPRAVA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NA UČENJE</a:t>
          </a:r>
          <a:endParaRPr kumimoji="0" lang="sl-SI" altLang="sl-SI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DAE7A41-D431-4835-9FC2-F9C928EF48EC}" type="parTrans" cxnId="{B08DEA8E-A44C-468D-9F0F-74580FEFB055}">
      <dgm:prSet/>
      <dgm:spPr/>
      <dgm:t>
        <a:bodyPr/>
        <a:lstStyle/>
        <a:p>
          <a:endParaRPr lang="sl-SI"/>
        </a:p>
      </dgm:t>
    </dgm:pt>
    <dgm:pt modelId="{172A81E3-52EB-43E4-9909-B893286EB32F}" type="sibTrans" cxnId="{B08DEA8E-A44C-468D-9F0F-74580FEFB055}">
      <dgm:prSet/>
      <dgm:spPr/>
      <dgm:t>
        <a:bodyPr/>
        <a:lstStyle/>
        <a:p>
          <a:endParaRPr lang="sl-SI"/>
        </a:p>
      </dgm:t>
    </dgm:pt>
    <dgm:pt modelId="{BF2AB06F-6E23-46A5-9432-717A6B9D8BA5}" type="pres">
      <dgm:prSet presAssocID="{62B78B40-48E7-4FA7-8030-A0890BB546C6}" presName="cycle" presStyleCnt="0">
        <dgm:presLayoutVars>
          <dgm:dir/>
          <dgm:resizeHandles val="exact"/>
        </dgm:presLayoutVars>
      </dgm:prSet>
      <dgm:spPr/>
    </dgm:pt>
    <dgm:pt modelId="{DA36F347-2401-4B4B-A1DD-C78FADB1C57F}" type="pres">
      <dgm:prSet presAssocID="{84C8A115-6ADD-4047-A65F-E306E6917F2E}" presName="dummy" presStyleCnt="0"/>
      <dgm:spPr/>
    </dgm:pt>
    <dgm:pt modelId="{4022C5BC-D824-4D44-BE97-8225784C5473}" type="pres">
      <dgm:prSet presAssocID="{84C8A115-6ADD-4047-A65F-E306E6917F2E}" presName="node" presStyleLbl="revTx" presStyleIdx="0" presStyleCnt="3">
        <dgm:presLayoutVars>
          <dgm:bulletEnabled val="1"/>
        </dgm:presLayoutVars>
      </dgm:prSet>
      <dgm:spPr/>
    </dgm:pt>
    <dgm:pt modelId="{645914F2-9B11-4A7A-AAF8-9F070D60430A}" type="pres">
      <dgm:prSet presAssocID="{C4400F40-621E-474E-9510-D620005705AC}" presName="sibTrans" presStyleLbl="node1" presStyleIdx="0" presStyleCnt="3"/>
      <dgm:spPr/>
    </dgm:pt>
    <dgm:pt modelId="{E7C4FB22-042D-40F8-99E8-1CDACC5E6AF5}" type="pres">
      <dgm:prSet presAssocID="{49DB4372-8A0E-42AE-A5C1-1AD399FA7D65}" presName="dummy" presStyleCnt="0"/>
      <dgm:spPr/>
    </dgm:pt>
    <dgm:pt modelId="{DCA6B4EC-B8AD-4881-AEB6-682A9678FD79}" type="pres">
      <dgm:prSet presAssocID="{49DB4372-8A0E-42AE-A5C1-1AD399FA7D65}" presName="node" presStyleLbl="revTx" presStyleIdx="1" presStyleCnt="3">
        <dgm:presLayoutVars>
          <dgm:bulletEnabled val="1"/>
        </dgm:presLayoutVars>
      </dgm:prSet>
      <dgm:spPr/>
    </dgm:pt>
    <dgm:pt modelId="{8750AA82-0443-4993-BFA3-EF7848CB4FA6}" type="pres">
      <dgm:prSet presAssocID="{9C6E1913-8A06-4799-A5ED-45ADFDD53D64}" presName="sibTrans" presStyleLbl="node1" presStyleIdx="1" presStyleCnt="3"/>
      <dgm:spPr/>
    </dgm:pt>
    <dgm:pt modelId="{646B67CE-B698-4B80-9B5C-9951C20BA007}" type="pres">
      <dgm:prSet presAssocID="{0DF97805-59DF-423B-9B75-C2D757E1293A}" presName="dummy" presStyleCnt="0"/>
      <dgm:spPr/>
    </dgm:pt>
    <dgm:pt modelId="{06459550-BC1F-41A7-B499-D5A85F3824D3}" type="pres">
      <dgm:prSet presAssocID="{0DF97805-59DF-423B-9B75-C2D757E1293A}" presName="node" presStyleLbl="revTx" presStyleIdx="2" presStyleCnt="3">
        <dgm:presLayoutVars>
          <dgm:bulletEnabled val="1"/>
        </dgm:presLayoutVars>
      </dgm:prSet>
      <dgm:spPr/>
    </dgm:pt>
    <dgm:pt modelId="{D679C5E7-D7DF-48F3-B4F4-82D022B14266}" type="pres">
      <dgm:prSet presAssocID="{172A81E3-52EB-43E4-9909-B893286EB32F}" presName="sibTrans" presStyleLbl="node1" presStyleIdx="2" presStyleCnt="3"/>
      <dgm:spPr/>
    </dgm:pt>
  </dgm:ptLst>
  <dgm:cxnLst>
    <dgm:cxn modelId="{E1A941E3-8DED-493A-8FFF-2F0194ECD653}" srcId="{62B78B40-48E7-4FA7-8030-A0890BB546C6}" destId="{84C8A115-6ADD-4047-A65F-E306E6917F2E}" srcOrd="0" destOrd="0" parTransId="{6F5E04D7-E11D-4BD1-8257-358248A8446B}" sibTransId="{C4400F40-621E-474E-9510-D620005705AC}"/>
    <dgm:cxn modelId="{42609742-4236-499E-B90F-B6F318F572B0}" type="presOf" srcId="{C4400F40-621E-474E-9510-D620005705AC}" destId="{645914F2-9B11-4A7A-AAF8-9F070D60430A}" srcOrd="0" destOrd="0" presId="urn:microsoft.com/office/officeart/2005/8/layout/cycle1"/>
    <dgm:cxn modelId="{7745C78D-AD1B-490E-8E1E-DD5322A0D73A}" type="presOf" srcId="{9C6E1913-8A06-4799-A5ED-45ADFDD53D64}" destId="{8750AA82-0443-4993-BFA3-EF7848CB4FA6}" srcOrd="0" destOrd="0" presId="urn:microsoft.com/office/officeart/2005/8/layout/cycle1"/>
    <dgm:cxn modelId="{708D86E5-18B3-4F41-B9C9-EC2FDBA25533}" type="presOf" srcId="{62B78B40-48E7-4FA7-8030-A0890BB546C6}" destId="{BF2AB06F-6E23-46A5-9432-717A6B9D8BA5}" srcOrd="0" destOrd="0" presId="urn:microsoft.com/office/officeart/2005/8/layout/cycle1"/>
    <dgm:cxn modelId="{201DBC46-2380-4E3C-9D0B-F601E12D1F1C}" type="presOf" srcId="{49DB4372-8A0E-42AE-A5C1-1AD399FA7D65}" destId="{DCA6B4EC-B8AD-4881-AEB6-682A9678FD79}" srcOrd="0" destOrd="0" presId="urn:microsoft.com/office/officeart/2005/8/layout/cycle1"/>
    <dgm:cxn modelId="{2DDBA1E0-1E9E-43A6-87EA-F00528347706}" srcId="{62B78B40-48E7-4FA7-8030-A0890BB546C6}" destId="{49DB4372-8A0E-42AE-A5C1-1AD399FA7D65}" srcOrd="1" destOrd="0" parTransId="{A0602B61-28BF-450B-BAD6-D7C87B30B909}" sibTransId="{9C6E1913-8A06-4799-A5ED-45ADFDD53D64}"/>
    <dgm:cxn modelId="{E52F9C09-0D08-4C1E-BC76-33159127EC65}" type="presOf" srcId="{172A81E3-52EB-43E4-9909-B893286EB32F}" destId="{D679C5E7-D7DF-48F3-B4F4-82D022B14266}" srcOrd="0" destOrd="0" presId="urn:microsoft.com/office/officeart/2005/8/layout/cycle1"/>
    <dgm:cxn modelId="{A8D41103-23BD-4F41-8884-F2E461B38A7D}" type="presOf" srcId="{84C8A115-6ADD-4047-A65F-E306E6917F2E}" destId="{4022C5BC-D824-4D44-BE97-8225784C5473}" srcOrd="0" destOrd="0" presId="urn:microsoft.com/office/officeart/2005/8/layout/cycle1"/>
    <dgm:cxn modelId="{3C1BA482-F945-409E-B004-B478BD61F7E0}" type="presOf" srcId="{0DF97805-59DF-423B-9B75-C2D757E1293A}" destId="{06459550-BC1F-41A7-B499-D5A85F3824D3}" srcOrd="0" destOrd="0" presId="urn:microsoft.com/office/officeart/2005/8/layout/cycle1"/>
    <dgm:cxn modelId="{B08DEA8E-A44C-468D-9F0F-74580FEFB055}" srcId="{62B78B40-48E7-4FA7-8030-A0890BB546C6}" destId="{0DF97805-59DF-423B-9B75-C2D757E1293A}" srcOrd="2" destOrd="0" parTransId="{8DAE7A41-D431-4835-9FC2-F9C928EF48EC}" sibTransId="{172A81E3-52EB-43E4-9909-B893286EB32F}"/>
    <dgm:cxn modelId="{B83D57DF-542B-4610-A8E9-C0AEB86C19D9}" type="presParOf" srcId="{BF2AB06F-6E23-46A5-9432-717A6B9D8BA5}" destId="{DA36F347-2401-4B4B-A1DD-C78FADB1C57F}" srcOrd="0" destOrd="0" presId="urn:microsoft.com/office/officeart/2005/8/layout/cycle1"/>
    <dgm:cxn modelId="{48D5050D-3EA9-466F-8D5C-358DADF1678E}" type="presParOf" srcId="{BF2AB06F-6E23-46A5-9432-717A6B9D8BA5}" destId="{4022C5BC-D824-4D44-BE97-8225784C5473}" srcOrd="1" destOrd="0" presId="urn:microsoft.com/office/officeart/2005/8/layout/cycle1"/>
    <dgm:cxn modelId="{E288BA49-6D43-4A15-9C00-0ECE6734943E}" type="presParOf" srcId="{BF2AB06F-6E23-46A5-9432-717A6B9D8BA5}" destId="{645914F2-9B11-4A7A-AAF8-9F070D60430A}" srcOrd="2" destOrd="0" presId="urn:microsoft.com/office/officeart/2005/8/layout/cycle1"/>
    <dgm:cxn modelId="{C6AAEC92-86D0-45DE-9DFA-1094580A7823}" type="presParOf" srcId="{BF2AB06F-6E23-46A5-9432-717A6B9D8BA5}" destId="{E7C4FB22-042D-40F8-99E8-1CDACC5E6AF5}" srcOrd="3" destOrd="0" presId="urn:microsoft.com/office/officeart/2005/8/layout/cycle1"/>
    <dgm:cxn modelId="{CD66C12E-A858-45F4-B43A-1D232BD352BD}" type="presParOf" srcId="{BF2AB06F-6E23-46A5-9432-717A6B9D8BA5}" destId="{DCA6B4EC-B8AD-4881-AEB6-682A9678FD79}" srcOrd="4" destOrd="0" presId="urn:microsoft.com/office/officeart/2005/8/layout/cycle1"/>
    <dgm:cxn modelId="{1113FE0A-6909-43FF-861A-9A7879D0E87B}" type="presParOf" srcId="{BF2AB06F-6E23-46A5-9432-717A6B9D8BA5}" destId="{8750AA82-0443-4993-BFA3-EF7848CB4FA6}" srcOrd="5" destOrd="0" presId="urn:microsoft.com/office/officeart/2005/8/layout/cycle1"/>
    <dgm:cxn modelId="{733F8666-D0F9-44BB-A875-1875D482C159}" type="presParOf" srcId="{BF2AB06F-6E23-46A5-9432-717A6B9D8BA5}" destId="{646B67CE-B698-4B80-9B5C-9951C20BA007}" srcOrd="6" destOrd="0" presId="urn:microsoft.com/office/officeart/2005/8/layout/cycle1"/>
    <dgm:cxn modelId="{1CA851CE-202C-4652-B7CB-096FE85B67AA}" type="presParOf" srcId="{BF2AB06F-6E23-46A5-9432-717A6B9D8BA5}" destId="{06459550-BC1F-41A7-B499-D5A85F3824D3}" srcOrd="7" destOrd="0" presId="urn:microsoft.com/office/officeart/2005/8/layout/cycle1"/>
    <dgm:cxn modelId="{0ABF5E4B-9722-4D6C-BF7D-11FB84283A90}" type="presParOf" srcId="{BF2AB06F-6E23-46A5-9432-717A6B9D8BA5}" destId="{D679C5E7-D7DF-48F3-B4F4-82D022B1426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EAFC3-32DC-424B-9906-19C3D645E924}">
      <dsp:nvSpPr>
        <dsp:cNvPr id="0" name=""/>
        <dsp:cNvSpPr/>
      </dsp:nvSpPr>
      <dsp:spPr>
        <a:xfrm>
          <a:off x="0" y="1346199"/>
          <a:ext cx="3629025" cy="3629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E1CC7-D136-43FA-8A9A-DF6FCC9E49C3}">
      <dsp:nvSpPr>
        <dsp:cNvPr id="0" name=""/>
        <dsp:cNvSpPr/>
      </dsp:nvSpPr>
      <dsp:spPr>
        <a:xfrm>
          <a:off x="725805" y="2072004"/>
          <a:ext cx="2177415" cy="21774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AC72E-175C-4A35-AD37-170C2149C404}">
      <dsp:nvSpPr>
        <dsp:cNvPr id="0" name=""/>
        <dsp:cNvSpPr/>
      </dsp:nvSpPr>
      <dsp:spPr>
        <a:xfrm>
          <a:off x="1451610" y="2797809"/>
          <a:ext cx="725805" cy="725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FE021-AF34-4BFE-9EB3-079CE5B67C2E}">
      <dsp:nvSpPr>
        <dsp:cNvPr id="0" name=""/>
        <dsp:cNvSpPr/>
      </dsp:nvSpPr>
      <dsp:spPr>
        <a:xfrm>
          <a:off x="4233862" y="136524"/>
          <a:ext cx="1814512" cy="1058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UČNA SNOV</a:t>
          </a:r>
          <a:endParaRPr kumimoji="0" lang="sl-SI" altLang="sl-SI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233862" y="136524"/>
        <a:ext cx="1814512" cy="1058465"/>
      </dsp:txXfrm>
    </dsp:sp>
    <dsp:sp modelId="{27D07D3D-2B92-49A8-9752-8A4CFE6589B9}">
      <dsp:nvSpPr>
        <dsp:cNvPr id="0" name=""/>
        <dsp:cNvSpPr/>
      </dsp:nvSpPr>
      <dsp:spPr>
        <a:xfrm>
          <a:off x="3780234" y="665757"/>
          <a:ext cx="4536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77523-6450-427B-AEE6-5C1818ED59EA}">
      <dsp:nvSpPr>
        <dsp:cNvPr id="0" name=""/>
        <dsp:cNvSpPr/>
      </dsp:nvSpPr>
      <dsp:spPr>
        <a:xfrm rot="5400000">
          <a:off x="1549291" y="931583"/>
          <a:ext cx="2494349" cy="196390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74D5C-B8E7-4FDD-9F1F-C7C6523B5D9C}">
      <dsp:nvSpPr>
        <dsp:cNvPr id="0" name=""/>
        <dsp:cNvSpPr/>
      </dsp:nvSpPr>
      <dsp:spPr>
        <a:xfrm>
          <a:off x="4233862" y="1194990"/>
          <a:ext cx="1814512" cy="1058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“SKLADIŠČENJE”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Pomnenje bistvenih dejstev</a:t>
          </a:r>
          <a:endParaRPr kumimoji="0" lang="sl-SI" altLang="sl-SI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233862" y="1194990"/>
        <a:ext cx="1814512" cy="1058465"/>
      </dsp:txXfrm>
    </dsp:sp>
    <dsp:sp modelId="{F43E5F4C-1EDF-4B96-9735-DF23ABECE39A}">
      <dsp:nvSpPr>
        <dsp:cNvPr id="0" name=""/>
        <dsp:cNvSpPr/>
      </dsp:nvSpPr>
      <dsp:spPr>
        <a:xfrm>
          <a:off x="3780234" y="1724223"/>
          <a:ext cx="4536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AF7E-F8A1-4724-9E07-D509A59E9D1E}">
      <dsp:nvSpPr>
        <dsp:cNvPr id="0" name=""/>
        <dsp:cNvSpPr/>
      </dsp:nvSpPr>
      <dsp:spPr>
        <a:xfrm rot="5400000">
          <a:off x="2084693" y="1973537"/>
          <a:ext cx="1943705" cy="144374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CF10E-86EC-408E-A713-E7E73755328E}">
      <dsp:nvSpPr>
        <dsp:cNvPr id="0" name=""/>
        <dsp:cNvSpPr/>
      </dsp:nvSpPr>
      <dsp:spPr>
        <a:xfrm>
          <a:off x="4233862" y="2253456"/>
          <a:ext cx="1814512" cy="1058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UPORABA NOVEGA ZNANJA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 povezavi s predhodnim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4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znanjem</a:t>
          </a:r>
          <a:endParaRPr kumimoji="0" lang="sl-SI" altLang="sl-SI" sz="14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233862" y="2253456"/>
        <a:ext cx="1814512" cy="1058465"/>
      </dsp:txXfrm>
    </dsp:sp>
    <dsp:sp modelId="{83EF75AB-E96D-4B4D-98EA-F89A498188CC}">
      <dsp:nvSpPr>
        <dsp:cNvPr id="0" name=""/>
        <dsp:cNvSpPr/>
      </dsp:nvSpPr>
      <dsp:spPr>
        <a:xfrm>
          <a:off x="3780234" y="2782689"/>
          <a:ext cx="4536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063EC-FB30-45AA-8610-C001E474A936}">
      <dsp:nvSpPr>
        <dsp:cNvPr id="0" name=""/>
        <dsp:cNvSpPr/>
      </dsp:nvSpPr>
      <dsp:spPr>
        <a:xfrm rot="5400000">
          <a:off x="2620760" y="3014644"/>
          <a:ext cx="1388706" cy="92358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2C5BC-D824-4D44-BE97-8225784C5473}">
      <dsp:nvSpPr>
        <dsp:cNvPr id="0" name=""/>
        <dsp:cNvSpPr/>
      </dsp:nvSpPr>
      <dsp:spPr>
        <a:xfrm>
          <a:off x="3956219" y="356516"/>
          <a:ext cx="1821044" cy="1821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Izvedba in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zavestna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kontrola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=DEJAVNOST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MED UČENJEM</a:t>
          </a:r>
          <a:endParaRPr kumimoji="0" lang="sl-SI" altLang="sl-SI" sz="1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956219" y="356516"/>
        <a:ext cx="1821044" cy="1821044"/>
      </dsp:txXfrm>
    </dsp:sp>
    <dsp:sp modelId="{645914F2-9B11-4A7A-AAF8-9F070D60430A}">
      <dsp:nvSpPr>
        <dsp:cNvPr id="0" name=""/>
        <dsp:cNvSpPr/>
      </dsp:nvSpPr>
      <dsp:spPr>
        <a:xfrm>
          <a:off x="1183469" y="-1508"/>
          <a:ext cx="4304794" cy="4304794"/>
        </a:xfrm>
        <a:prstGeom prst="circularArrow">
          <a:avLst>
            <a:gd name="adj1" fmla="val 8249"/>
            <a:gd name="adj2" fmla="val 576166"/>
            <a:gd name="adj3" fmla="val 2963633"/>
            <a:gd name="adj4" fmla="val 51872"/>
            <a:gd name="adj5" fmla="val 96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6B4EC-B8AD-4881-AEB6-682A9678FD79}">
      <dsp:nvSpPr>
        <dsp:cNvPr id="0" name=""/>
        <dsp:cNvSpPr/>
      </dsp:nvSpPr>
      <dsp:spPr>
        <a:xfrm>
          <a:off x="2425344" y="3008068"/>
          <a:ext cx="1821044" cy="1821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Samorekleksija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= DEJAVNOST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PO UČENJU</a:t>
          </a:r>
          <a:endParaRPr kumimoji="0" lang="sl-SI" altLang="sl-SI" sz="1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425344" y="3008068"/>
        <a:ext cx="1821044" cy="1821044"/>
      </dsp:txXfrm>
    </dsp:sp>
    <dsp:sp modelId="{8750AA82-0443-4993-BFA3-EF7848CB4FA6}">
      <dsp:nvSpPr>
        <dsp:cNvPr id="0" name=""/>
        <dsp:cNvSpPr/>
      </dsp:nvSpPr>
      <dsp:spPr>
        <a:xfrm>
          <a:off x="1183469" y="-1508"/>
          <a:ext cx="4304794" cy="4304794"/>
        </a:xfrm>
        <a:prstGeom prst="circularArrow">
          <a:avLst>
            <a:gd name="adj1" fmla="val 8249"/>
            <a:gd name="adj2" fmla="val 576166"/>
            <a:gd name="adj3" fmla="val 10171963"/>
            <a:gd name="adj4" fmla="val 7260201"/>
            <a:gd name="adj5" fmla="val 96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59550-BC1F-41A7-B499-D5A85F3824D3}">
      <dsp:nvSpPr>
        <dsp:cNvPr id="0" name=""/>
        <dsp:cNvSpPr/>
      </dsp:nvSpPr>
      <dsp:spPr>
        <a:xfrm>
          <a:off x="894470" y="356516"/>
          <a:ext cx="1821044" cy="1821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Predhodno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razmišljanje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= PRIPRAVA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altLang="sl-SI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NA UČENJE</a:t>
          </a:r>
          <a:endParaRPr kumimoji="0" lang="sl-SI" altLang="sl-SI" sz="1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894470" y="356516"/>
        <a:ext cx="1821044" cy="1821044"/>
      </dsp:txXfrm>
    </dsp:sp>
    <dsp:sp modelId="{D679C5E7-D7DF-48F3-B4F4-82D022B14266}">
      <dsp:nvSpPr>
        <dsp:cNvPr id="0" name=""/>
        <dsp:cNvSpPr/>
      </dsp:nvSpPr>
      <dsp:spPr>
        <a:xfrm>
          <a:off x="1183469" y="-1508"/>
          <a:ext cx="4304794" cy="4304794"/>
        </a:xfrm>
        <a:prstGeom prst="circularArrow">
          <a:avLst>
            <a:gd name="adj1" fmla="val 8249"/>
            <a:gd name="adj2" fmla="val 576166"/>
            <a:gd name="adj3" fmla="val 16856513"/>
            <a:gd name="adj4" fmla="val 14967321"/>
            <a:gd name="adj5" fmla="val 96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14F6A-62C7-40A9-BAE7-75E28D0E50DC}" type="slidenum">
              <a:rPr lang="sl-SI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8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0BB38-804F-4420-A4F5-16590A69D879}" type="slidenum">
              <a:rPr lang="sl-SI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4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0BB38-804F-4420-A4F5-16590A69D879}" type="slidenum">
              <a:rPr lang="sl-SI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15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0BB38-804F-4420-A4F5-16590A69D879}" type="slidenum">
              <a:rPr lang="sl-SI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3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0BB38-804F-4420-A4F5-16590A69D879}" type="slidenum">
              <a:rPr lang="sl-SI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180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0BB38-804F-4420-A4F5-16590A69D879}" type="slidenum">
              <a:rPr lang="sl-SI" smtClean="0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00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E2AE9-83DC-454B-A96A-A63DF8D94A23}" type="slidenum">
              <a:rPr lang="sl-SI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44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49978-DA69-46BC-A6C2-87ECE18389EA}" type="slidenum">
              <a:rPr lang="sl-SI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37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1800">
              <a:solidFill>
                <a:srgbClr val="336666"/>
              </a:solidFill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18018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986367" y="210502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756834" y="210502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248400"/>
            <a:ext cx="2032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38990-9C53-487A-8349-6D9476A8F3B2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8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9F895-0458-43DB-B7F2-43C08C6BF536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34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E53E0-B4C5-4B68-B878-91E621CAAFA6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EA1B8-5304-414A-9DE3-652DEEE21ECA}" type="slidenum">
              <a:rPr lang="sl-SI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21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D8C03-D424-49B7-A6EF-0606BD7E1E35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1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1C3C-FFBB-4C68-8853-5A36F23ADB58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8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B2A42-33F9-4A54-9F31-3BA6A9AE2381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23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A462B-404E-4237-B4F9-A65A3F53D8DD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16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4F7A-622D-4954-AF56-D5B6D91BE7C0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38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72A2D-A39C-40A1-8185-6CBEF0061EEF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62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E3298-DACF-4125-9654-702BB9479087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88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223D3-6F4E-4B60-B323-3D6B80958D6A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22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7F421-5050-4AF1-B89E-E4DFD6D3DA81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68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slov in diagram ali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martArt 2"/>
          <p:cNvSpPr>
            <a:spLocks noGrp="1"/>
          </p:cNvSpPr>
          <p:nvPr>
            <p:ph type="dgm" idx="1"/>
          </p:nvPr>
        </p:nvSpPr>
        <p:spPr>
          <a:xfrm>
            <a:off x="2032000" y="1905000"/>
            <a:ext cx="9347200" cy="4114800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5DE3-02CD-4745-9E96-A8D286E13F8B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6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A1E3-D740-4602-9A87-529E7883EC3B}" type="slidenum">
              <a:rPr lang="sl-SI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92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73B08-07C3-4B4A-9B69-CE4ACFBE7B95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84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38990-9C53-487A-8349-6D9476A8F3B2}" type="slidenum">
              <a:rPr lang="sl-SI" altLang="sl-SI" smtClean="0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94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9F895-0458-43DB-B7F2-43C08C6BF536}" type="slidenum">
              <a:rPr lang="sl-SI" altLang="sl-SI" smtClean="0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74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53E0-B4C5-4B68-B878-91E621CAAFA6}" type="slidenum">
              <a:rPr lang="sl-SI" altLang="sl-SI" smtClean="0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44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D8C03-D424-49B7-A6EF-0606BD7E1E35}" type="slidenum">
              <a:rPr lang="sl-SI" altLang="sl-SI" smtClean="0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0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1C3C-FFBB-4C68-8853-5A36F23ADB58}" type="slidenum">
              <a:rPr lang="sl-SI" altLang="sl-SI" smtClean="0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0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B2A42-33F9-4A54-9F31-3BA6A9AE2381}" type="slidenum">
              <a:rPr lang="sl-SI" altLang="sl-SI" smtClean="0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07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A462B-404E-4237-B4F9-A65A3F53D8DD}" type="slidenum">
              <a:rPr lang="sl-SI" altLang="sl-SI" smtClean="0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90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A4F7A-622D-4954-AF56-D5B6D91BE7C0}" type="slidenum">
              <a:rPr lang="sl-SI" altLang="sl-SI" smtClean="0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48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72A2D-A39C-40A1-8185-6CBEF0061EEF}" type="slidenum">
              <a:rPr lang="sl-SI" altLang="sl-SI" smtClean="0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1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7083D-B4D5-4A93-AEB8-25B8F68DAA1E}" type="slidenum">
              <a:rPr lang="sl-SI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587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52C2F-98AF-48B1-BE03-BBACB74CE03C}" type="slidenum">
              <a:rPr lang="sl-SI" altLang="sl-SI" smtClean="0">
                <a:solidFill>
                  <a:srgbClr val="3366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86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52C2F-98AF-48B1-BE03-BBACB74CE03C}" type="slidenum">
              <a:rPr lang="sl-SI" altLang="sl-SI" smtClean="0">
                <a:solidFill>
                  <a:srgbClr val="3366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556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52C2F-98AF-48B1-BE03-BBACB74CE03C}" type="slidenum">
              <a:rPr lang="sl-SI" altLang="sl-SI" smtClean="0">
                <a:solidFill>
                  <a:srgbClr val="3366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93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52C2F-98AF-48B1-BE03-BBACB74CE03C}" type="slidenum">
              <a:rPr lang="sl-SI" altLang="sl-SI" smtClean="0">
                <a:solidFill>
                  <a:srgbClr val="3366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8801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52C2F-98AF-48B1-BE03-BBACB74CE03C}" type="slidenum">
              <a:rPr lang="sl-SI" altLang="sl-SI" smtClean="0">
                <a:solidFill>
                  <a:srgbClr val="3366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12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E3298-DACF-4125-9654-702BB9479087}" type="slidenum">
              <a:rPr lang="sl-SI" altLang="sl-SI" smtClean="0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73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223D3-6F4E-4B60-B323-3D6B80958D6A}" type="slidenum">
              <a:rPr lang="sl-SI" altLang="sl-SI" smtClean="0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80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7F421-5050-4AF1-B89E-E4DFD6D3DA81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9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slov in diagram ali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martArt 2"/>
          <p:cNvSpPr>
            <a:spLocks noGrp="1"/>
          </p:cNvSpPr>
          <p:nvPr>
            <p:ph type="dgm" idx="1"/>
          </p:nvPr>
        </p:nvSpPr>
        <p:spPr>
          <a:xfrm>
            <a:off x="2032000" y="1905000"/>
            <a:ext cx="9347200" cy="4114800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5DE3-02CD-4745-9E96-A8D286E13F8B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41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73B08-07C3-4B4A-9B69-CE4ACFBE7B95}" type="slidenum">
              <a:rPr lang="sl-SI" altLang="sl-SI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5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BCB3-64DA-4F23-9335-8A6EFC6EDC95}" type="slidenum">
              <a:rPr lang="sl-SI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9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DA7ED-0F24-4042-BF81-2975A25D3BD0}" type="slidenum">
              <a:rPr lang="sl-SI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5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2A893-C6D2-4828-B376-01DBC690681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180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55AE3-B368-43C4-9E38-11C7A493B323}" type="slidenum">
              <a:rPr lang="sl-SI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836E5-37A0-4171-9EF8-FCB728A2EE24}" type="slidenum">
              <a:rPr lang="sl-SI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0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BE554-8746-4F0F-A8A0-A263BE37468A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4C5679-E705-4089-8C38-1F7521607A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314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336666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0" y="62484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52C2F-98AF-48B1-BE03-BBACB74CE03C}" type="slidenum">
              <a:rPr lang="sl-SI" altLang="sl-SI">
                <a:solidFill>
                  <a:srgbClr val="3366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solidFill>
                <a:srgbClr val="336666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1800">
              <a:solidFill>
                <a:srgbClr val="336666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0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BE554-8746-4F0F-A8A0-A263BE37468A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4C5679-E705-4089-8C38-1F7521607A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106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5840" y="3194756"/>
            <a:ext cx="5018738" cy="1602396"/>
          </a:xfrm>
          <a:solidFill>
            <a:srgbClr val="FFFF66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sl-SI" sz="2800" dirty="0">
                <a:solidFill>
                  <a:srgbClr val="FF0000"/>
                </a:solidFill>
              </a:rPr>
              <a:t>USPEŠNO UČENJE DOMA </a:t>
            </a:r>
            <a:r>
              <a:rPr lang="sl-SI" sz="2800" dirty="0" smtClean="0">
                <a:solidFill>
                  <a:srgbClr val="FF0000"/>
                </a:solidFill>
              </a:rPr>
              <a:t>(3) </a:t>
            </a:r>
            <a:r>
              <a:rPr lang="sl-SI" sz="3200" dirty="0">
                <a:solidFill>
                  <a:schemeClr val="tx1"/>
                </a:solidFill>
              </a:rPr>
              <a:t/>
            </a:r>
            <a:br>
              <a:rPr lang="sl-SI" sz="3200" dirty="0">
                <a:solidFill>
                  <a:schemeClr val="tx1"/>
                </a:solidFill>
              </a:rPr>
            </a:br>
            <a:r>
              <a:rPr lang="sl-SI" sz="3200" dirty="0">
                <a:solidFill>
                  <a:schemeClr val="tx1"/>
                </a:solidFill>
              </a:rPr>
              <a:t/>
            </a:r>
            <a:br>
              <a:rPr lang="sl-SI" sz="3200" dirty="0">
                <a:solidFill>
                  <a:schemeClr val="tx1"/>
                </a:solidFill>
              </a:rPr>
            </a:br>
            <a:r>
              <a:rPr lang="sl-SI" sz="2200" dirty="0">
                <a:solidFill>
                  <a:srgbClr val="0070C0"/>
                </a:solidFill>
              </a:rPr>
              <a:t>“Ostanimo doma.”</a:t>
            </a:r>
            <a:endParaRPr lang="sl-SI" sz="2200" dirty="0">
              <a:solidFill>
                <a:srgbClr val="0070C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5520" y="5003800"/>
            <a:ext cx="7899058" cy="1371600"/>
          </a:xfrm>
        </p:spPr>
        <p:txBody>
          <a:bodyPr/>
          <a:lstStyle/>
          <a:p>
            <a:pPr eaLnBrk="1" hangingPunct="1"/>
            <a:endParaRPr lang="sl-SI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sl-SI" sz="1400" dirty="0" smtClean="0">
                <a:solidFill>
                  <a:schemeClr val="tx1"/>
                </a:solidFill>
              </a:rPr>
              <a:t>Pripravila</a:t>
            </a:r>
            <a:r>
              <a:rPr lang="sl-SI" sz="1400" dirty="0">
                <a:solidFill>
                  <a:schemeClr val="tx1"/>
                </a:solidFill>
              </a:rPr>
              <a:t>: Andreja Rade, ŠSD / OŠ Stari trg ob Kolpi</a:t>
            </a:r>
          </a:p>
        </p:txBody>
      </p:sp>
      <p:pic>
        <p:nvPicPr>
          <p:cNvPr id="11268" name="Picture 5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21" y="2243142"/>
            <a:ext cx="3821519" cy="255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OS STARI TRG COLOR JPG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476672"/>
            <a:ext cx="14398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0234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867" y="190501"/>
            <a:ext cx="8952089" cy="1427163"/>
          </a:xfr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l-SI" altLang="sl-SI" sz="2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Miselni vzorci lahko nastajajo na vseh področjih znanja in učenja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1867" y="1905000"/>
            <a:ext cx="4165600" cy="3987800"/>
          </a:xfrm>
          <a:solidFill>
            <a:srgbClr val="EBF4A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/>
            <a:endParaRPr lang="sl-SI" altLang="sl-SI" sz="1500" dirty="0"/>
          </a:p>
          <a:p>
            <a:pPr eaLnBrk="1" hangingPunct="1"/>
            <a:r>
              <a:rPr lang="sl-SI" altLang="sl-SI" sz="1500" dirty="0"/>
              <a:t>Slovenščina</a:t>
            </a:r>
          </a:p>
          <a:p>
            <a:pPr eaLnBrk="1" hangingPunct="1"/>
            <a:r>
              <a:rPr lang="sl-SI" altLang="sl-SI" sz="1500" dirty="0"/>
              <a:t>Matematika </a:t>
            </a:r>
          </a:p>
          <a:p>
            <a:pPr eaLnBrk="1" hangingPunct="1"/>
            <a:r>
              <a:rPr lang="sl-SI" altLang="sl-SI" sz="1500" dirty="0"/>
              <a:t>Tuji jeziki</a:t>
            </a:r>
          </a:p>
          <a:p>
            <a:pPr eaLnBrk="1" hangingPunct="1"/>
            <a:r>
              <a:rPr lang="sl-SI" altLang="sl-SI" sz="1500" dirty="0"/>
              <a:t>Zgodovina</a:t>
            </a:r>
          </a:p>
          <a:p>
            <a:pPr eaLnBrk="1" hangingPunct="1"/>
            <a:r>
              <a:rPr lang="sl-SI" altLang="sl-SI" sz="1500" dirty="0"/>
              <a:t>Biologija</a:t>
            </a:r>
          </a:p>
          <a:p>
            <a:pPr eaLnBrk="1" hangingPunct="1"/>
            <a:r>
              <a:rPr lang="sl-SI" altLang="sl-SI" sz="1500" dirty="0"/>
              <a:t>Geografija</a:t>
            </a:r>
          </a:p>
          <a:p>
            <a:pPr eaLnBrk="1" hangingPunct="1"/>
            <a:r>
              <a:rPr lang="sl-SI" altLang="sl-SI" sz="1500" dirty="0"/>
              <a:t>Kemija</a:t>
            </a:r>
          </a:p>
          <a:p>
            <a:pPr eaLnBrk="1" hangingPunct="1"/>
            <a:r>
              <a:rPr lang="sl-SI" altLang="sl-SI" sz="1500" dirty="0"/>
              <a:t>Naravoslovje</a:t>
            </a:r>
          </a:p>
          <a:p>
            <a:pPr eaLnBrk="1" hangingPunct="1"/>
            <a:r>
              <a:rPr lang="sl-SI" altLang="sl-SI" sz="1500" dirty="0"/>
              <a:t>Etika</a:t>
            </a:r>
          </a:p>
          <a:p>
            <a:pPr eaLnBrk="1" hangingPunct="1"/>
            <a:r>
              <a:rPr lang="sl-SI" altLang="sl-SI" sz="1500" dirty="0"/>
              <a:t>Glasba</a:t>
            </a:r>
          </a:p>
          <a:p>
            <a:pPr eaLnBrk="1" hangingPunct="1"/>
            <a:r>
              <a:rPr lang="sl-SI" altLang="sl-SI" sz="1500" dirty="0"/>
              <a:t>Likovna vzgoja……</a:t>
            </a:r>
          </a:p>
        </p:txBody>
      </p:sp>
      <p:pic>
        <p:nvPicPr>
          <p:cNvPr id="41988" name="Picture 4" descr="andreaja sken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1" y="1930400"/>
            <a:ext cx="4968875" cy="4057650"/>
          </a:xfr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317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3422" y="190501"/>
            <a:ext cx="6671734" cy="1039813"/>
          </a:xfr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 sz="1700" b="1" dirty="0">
                <a:solidFill>
                  <a:schemeClr val="tx1"/>
                </a:solidFill>
              </a:rPr>
              <a:t>MODEL SAMOREGULACIJSKEGA UČENJA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35611907"/>
              </p:ext>
            </p:extLst>
          </p:nvPr>
        </p:nvGraphicFramePr>
        <p:xfrm>
          <a:off x="993423" y="1478844"/>
          <a:ext cx="6671734" cy="482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0988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90501"/>
            <a:ext cx="7010400" cy="944563"/>
          </a:xfrm>
          <a:solidFill>
            <a:srgbClr val="ABF3C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sl-SI" altLang="sl-SI" sz="3800" b="1"/>
              <a:t>“</a:t>
            </a:r>
            <a:r>
              <a:rPr lang="sl-SI" altLang="sl-SI" sz="2900" b="1"/>
              <a:t>Brez panike, gospodje!”</a:t>
            </a:r>
            <a:r>
              <a:rPr lang="sl-SI" altLang="sl-SI" sz="2900"/>
              <a:t> </a:t>
            </a:r>
            <a:r>
              <a:rPr lang="sl-SI" altLang="sl-SI" sz="1900"/>
              <a:t>je dejal dobri  vojak Švejk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341439"/>
            <a:ext cx="4619625" cy="4784725"/>
          </a:xfrm>
          <a:solidFill>
            <a:srgbClr val="E2FAEE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000" b="1" u="sng">
                <a:latin typeface="Verdana" panose="020B0604030504040204" pitchFamily="34" charset="0"/>
              </a:rPr>
              <a:t>PISALI BOMO TEST – OJOJ!</a:t>
            </a:r>
          </a:p>
          <a:p>
            <a:pPr eaLnBrk="1" hangingPunct="1">
              <a:lnSpc>
                <a:spcPct val="90000"/>
              </a:lnSpc>
            </a:pPr>
            <a:endParaRPr lang="sl-SI" altLang="sl-SI" sz="2000" b="1" u="sng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000" b="1">
                <a:latin typeface="Verdana" panose="020B0604030504040204" pitchFamily="34" charset="0"/>
              </a:rPr>
              <a:t>Prvo pravilo</a:t>
            </a:r>
            <a:r>
              <a:rPr lang="sl-SI" altLang="sl-SI" sz="2000">
                <a:latin typeface="Verdana" panose="020B0604030504040204" pitchFamily="34" charset="0"/>
              </a:rPr>
              <a:t>: natančno preberi navodila nalog,</a:t>
            </a:r>
          </a:p>
          <a:p>
            <a:pPr eaLnBrk="1" hangingPunct="1">
              <a:lnSpc>
                <a:spcPct val="90000"/>
              </a:lnSpc>
            </a:pPr>
            <a:endParaRPr lang="sl-SI" altLang="sl-SI" sz="20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000" b="1">
                <a:latin typeface="Verdana" panose="020B0604030504040204" pitchFamily="34" charset="0"/>
              </a:rPr>
              <a:t>Drugo pravilo</a:t>
            </a:r>
            <a:r>
              <a:rPr lang="sl-SI" altLang="sl-SI" sz="2000">
                <a:latin typeface="Verdana" panose="020B0604030504040204" pitchFamily="34" charset="0"/>
              </a:rPr>
              <a:t>: razporedi si čas,</a:t>
            </a:r>
          </a:p>
          <a:p>
            <a:pPr eaLnBrk="1" hangingPunct="1">
              <a:lnSpc>
                <a:spcPct val="90000"/>
              </a:lnSpc>
            </a:pPr>
            <a:endParaRPr lang="sl-SI" altLang="sl-SI" sz="20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000" b="1">
                <a:latin typeface="Verdana" panose="020B0604030504040204" pitchFamily="34" charset="0"/>
              </a:rPr>
              <a:t>Tretje pravilo</a:t>
            </a:r>
            <a:r>
              <a:rPr lang="sl-SI" altLang="sl-SI" sz="2000">
                <a:latin typeface="Verdana" panose="020B0604030504040204" pitchFamily="34" charset="0"/>
              </a:rPr>
              <a:t>: najprej odgovori na vsa tista vprašanja na katera imaš odgovor; tista ki jih ne znaš preprosto izpusti in se kasneje vrni na njih</a:t>
            </a:r>
          </a:p>
        </p:txBody>
      </p:sp>
      <p:pic>
        <p:nvPicPr>
          <p:cNvPr id="43012" name="Picture 4" descr="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2663" y="1412876"/>
            <a:ext cx="2724150" cy="4752975"/>
          </a:xfr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3585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957" y="190501"/>
            <a:ext cx="7044266" cy="944563"/>
          </a:xfrm>
          <a:solidFill>
            <a:srgbClr val="80F16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 sz="3300" dirty="0">
                <a:solidFill>
                  <a:srgbClr val="FF0000"/>
                </a:solidFill>
                <a:latin typeface="Verdana" panose="020B0604030504040204" pitchFamily="34" charset="0"/>
              </a:rPr>
              <a:t>Učim se učiti</a:t>
            </a:r>
          </a:p>
        </p:txBody>
      </p:sp>
      <p:pic>
        <p:nvPicPr>
          <p:cNvPr id="44036" name="Picture 4" descr="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90511"/>
            <a:ext cx="2676698" cy="4114800"/>
          </a:xfr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9778" y="1690512"/>
            <a:ext cx="5136446" cy="4114800"/>
          </a:xfrm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l-SI" altLang="sl-SI" sz="2000" dirty="0">
                <a:latin typeface="Verdana" panose="020B0604030504040204" pitchFamily="34" charset="0"/>
              </a:rPr>
              <a:t>Pri učenju bodi vedno SOUSTVARJALEC</a:t>
            </a:r>
          </a:p>
          <a:p>
            <a:pPr eaLnBrk="1" hangingPunct="1">
              <a:lnSpc>
                <a:spcPct val="90000"/>
              </a:lnSpc>
            </a:pPr>
            <a:endParaRPr lang="sl-SI" altLang="sl-SI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000" b="1" dirty="0">
                <a:latin typeface="Verdana" panose="020B0604030504040204" pitchFamily="34" charset="0"/>
              </a:rPr>
              <a:t>Nesmiselno sedenje</a:t>
            </a:r>
            <a:r>
              <a:rPr lang="sl-SI" altLang="sl-SI" sz="2000" dirty="0">
                <a:latin typeface="Verdana" panose="020B0604030504040204" pitchFamily="34" charset="0"/>
              </a:rPr>
              <a:t> pri knjigi </a:t>
            </a:r>
            <a:r>
              <a:rPr lang="sl-SI" altLang="sl-SI" sz="2000" b="1" dirty="0">
                <a:latin typeface="Verdana" panose="020B0604030504040204" pitchFamily="34" charset="0"/>
              </a:rPr>
              <a:t>nadomesti raje z aktivnim učenjem</a:t>
            </a:r>
            <a:r>
              <a:rPr lang="sl-SI" altLang="sl-SI" sz="2000" dirty="0">
                <a:latin typeface="Verdana" panose="020B0604030504040204" pitchFamily="34" charset="0"/>
              </a:rPr>
              <a:t>, ki bo hitro in učinkovito; tudi zato, da ti bo ostalo dovolj časa za šport in druge dejavnosti, ki te veselijo</a:t>
            </a:r>
            <a:r>
              <a:rPr lang="sl-SI" altLang="sl-SI" sz="2000" dirty="0" smtClean="0">
                <a:latin typeface="Verdana" panose="020B060403050404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sl-SI" altLang="sl-SI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000" b="1" dirty="0" smtClean="0">
                <a:latin typeface="Verdana" panose="020B0604030504040204" pitchFamily="34" charset="0"/>
              </a:rPr>
              <a:t>Zato:  	</a:t>
            </a:r>
            <a:r>
              <a:rPr lang="sl-SI" altLang="sl-SI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DELAJ MISELNE VZORCE </a:t>
            </a:r>
            <a:r>
              <a:rPr lang="sl-SI" altLang="sl-SI" sz="2000" b="1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</a:t>
            </a:r>
            <a:endParaRPr lang="sl-SI" altLang="sl-SI" sz="20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38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90501"/>
            <a:ext cx="7010400" cy="1039813"/>
          </a:xfrm>
          <a:gradFill rotWithShape="1">
            <a:gsLst>
              <a:gs pos="0">
                <a:srgbClr val="F0F8A6"/>
              </a:gs>
              <a:gs pos="100000">
                <a:schemeClr val="folHlink"/>
              </a:gs>
            </a:gsLst>
            <a:lin ang="18900000" scaled="1"/>
          </a:gra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 sz="2100" b="1"/>
              <a:t>“KRČENJE IN ŠIRJENJE ZNANJA OB UČENJU”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919289" y="1412875"/>
          <a:ext cx="6048375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928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423863"/>
            <a:ext cx="8297862" cy="127635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 sz="1300" b="1">
                <a:latin typeface="Tahoma" panose="020B0604030504040204" pitchFamily="34" charset="0"/>
              </a:rPr>
              <a:t>Strategije učenja</a:t>
            </a:r>
            <a:r>
              <a:rPr lang="sl-SI" altLang="sl-SI" sz="3800">
                <a:latin typeface="Tahoma" panose="020B0604030504040204" pitchFamily="34" charset="0"/>
              </a:rPr>
              <a:t/>
            </a:r>
            <a:br>
              <a:rPr lang="sl-SI" altLang="sl-SI" sz="3800">
                <a:latin typeface="Tahoma" panose="020B0604030504040204" pitchFamily="34" charset="0"/>
              </a:rPr>
            </a:br>
            <a:r>
              <a:rPr lang="sl-SI" altLang="sl-SI" sz="3400">
                <a:latin typeface="Tahoma" panose="020B0604030504040204" pitchFamily="34" charset="0"/>
              </a:rPr>
              <a:t>Miselni vzorci – </a:t>
            </a:r>
            <a:r>
              <a:rPr lang="sl-SI" altLang="sl-SI" sz="1700">
                <a:latin typeface="Tahoma" panose="020B0604030504040204" pitchFamily="34" charset="0"/>
              </a:rPr>
              <a:t>zaradi pravil izdelave so miselni vzorci </a:t>
            </a:r>
            <a:r>
              <a:rPr lang="sl-SI" altLang="sl-SI" sz="1700" b="1">
                <a:latin typeface="Tahoma" panose="020B0604030504040204" pitchFamily="34" charset="0"/>
              </a:rPr>
              <a:t>celosten možganski proces</a:t>
            </a:r>
            <a:r>
              <a:rPr lang="sl-SI" altLang="sl-SI" sz="1700">
                <a:latin typeface="Tahoma" panose="020B0604030504040204" pitchFamily="34" charset="0"/>
              </a:rPr>
              <a:t>, ki ti pomaga, da si </a:t>
            </a:r>
            <a:r>
              <a:rPr lang="sl-SI" altLang="sl-SI" sz="1700" b="1">
                <a:latin typeface="Tahoma" panose="020B0604030504040204" pitchFamily="34" charset="0"/>
              </a:rPr>
              <a:t>več zapomniš in da je tvoja ustvarjalnost večja.</a:t>
            </a:r>
            <a:endParaRPr lang="sl-SI" altLang="sl-SI" sz="3400" b="1">
              <a:latin typeface="Tahoma" panose="020B0604030504040204" pitchFamily="34" charset="0"/>
            </a:endParaRPr>
          </a:p>
        </p:txBody>
      </p:sp>
      <p:pic>
        <p:nvPicPr>
          <p:cNvPr id="34819" name="Picture 3" descr="andreaja skeni 00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916114"/>
            <a:ext cx="8208962" cy="4249737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9758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90501"/>
            <a:ext cx="7010400" cy="720725"/>
          </a:xfrm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 sz="1900" b="1" dirty="0">
                <a:solidFill>
                  <a:srgbClr val="FF0000"/>
                </a:solidFill>
                <a:latin typeface="Tahoma" panose="020B0604030504040204" pitchFamily="34" charset="0"/>
              </a:rPr>
              <a:t>Temeljna pravila za pisanje z miselnimi vzorci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1" y="1196976"/>
            <a:ext cx="7848599" cy="4289425"/>
          </a:xfrm>
          <a:solidFill>
            <a:srgbClr val="F0F8A6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l-SI" altLang="sl-SI" sz="19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l-SI" altLang="sl-SI" sz="1900">
                <a:latin typeface="Tahoma" panose="020B0604030504040204" pitchFamily="34" charset="0"/>
              </a:rPr>
              <a:t>Samo ena beseda na vsako vejo;  bodi umetnik – uporabljaj slike, podobe in risbe;  uporabljaj barve.</a:t>
            </a:r>
          </a:p>
          <a:p>
            <a:pPr eaLnBrk="1" hangingPunct="1">
              <a:lnSpc>
                <a:spcPct val="80000"/>
              </a:lnSpc>
            </a:pPr>
            <a:endParaRPr lang="sl-SI" altLang="sl-SI" sz="19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l-SI" altLang="sl-SI" sz="1900">
                <a:latin typeface="Tahoma" panose="020B0604030504040204" pitchFamily="34" charset="0"/>
              </a:rPr>
              <a:t>Začni tako, da na sredini narišeš sliko (osrednjo podobo), ki predstavlja tvojo glavno zamisel;</a:t>
            </a:r>
          </a:p>
          <a:p>
            <a:pPr eaLnBrk="1" hangingPunct="1">
              <a:lnSpc>
                <a:spcPct val="80000"/>
              </a:lnSpc>
            </a:pPr>
            <a:endParaRPr lang="sl-SI" altLang="sl-SI" sz="19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l-SI" altLang="sl-SI" sz="1900">
                <a:latin typeface="Tahoma" panose="020B0604030504040204" pitchFamily="34" charset="0"/>
              </a:rPr>
              <a:t>Nato iz nje potegni veje, nanje postavi glavne teme (ali pomembne točke);</a:t>
            </a:r>
          </a:p>
          <a:p>
            <a:pPr eaLnBrk="1" hangingPunct="1">
              <a:lnSpc>
                <a:spcPct val="80000"/>
              </a:lnSpc>
            </a:pPr>
            <a:endParaRPr lang="sl-SI" altLang="sl-SI" sz="19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l-SI" altLang="sl-SI" sz="1900">
                <a:latin typeface="Tahoma" panose="020B0604030504040204" pitchFamily="34" charset="0"/>
              </a:rPr>
              <a:t>Iz glavnih tem izpelji veje (potegni črte) s podtemami;</a:t>
            </a:r>
          </a:p>
          <a:p>
            <a:pPr eaLnBrk="1" hangingPunct="1">
              <a:lnSpc>
                <a:spcPct val="80000"/>
              </a:lnSpc>
            </a:pPr>
            <a:endParaRPr lang="sl-SI" altLang="sl-SI" sz="1900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l-SI" altLang="sl-SI" sz="1900">
                <a:latin typeface="Tahoma" panose="020B0604030504040204" pitchFamily="34" charset="0"/>
              </a:rPr>
              <a:t>Iz podtem izpelji veje z ustreznimi podrobnostmi, ki jih dopolnjujejo (lahko jih narišeš ali napišeš).</a:t>
            </a:r>
          </a:p>
        </p:txBody>
      </p:sp>
    </p:spTree>
    <p:extLst>
      <p:ext uri="{BB962C8B-B14F-4D97-AF65-F5344CB8AC3E}">
        <p14:creationId xmlns:p14="http://schemas.microsoft.com/office/powerpoint/2010/main" val="150754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0" y="190501"/>
            <a:ext cx="7010400" cy="1006475"/>
          </a:xfrm>
        </p:spPr>
        <p:txBody>
          <a:bodyPr/>
          <a:lstStyle/>
          <a:p>
            <a:pPr eaLnBrk="1" hangingPunct="1"/>
            <a:r>
              <a:rPr lang="sl-SI" altLang="sl-SI" sz="2100" dirty="0">
                <a:solidFill>
                  <a:srgbClr val="FF0000"/>
                </a:solidFill>
                <a:latin typeface="Tahoma" panose="020B0604030504040204" pitchFamily="34" charset="0"/>
              </a:rPr>
              <a:t>pravila za pisanje z miselnimi vzorci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47850" y="1773238"/>
            <a:ext cx="4629150" cy="4246562"/>
          </a:xfrm>
          <a:solidFill>
            <a:srgbClr val="CCFF66"/>
          </a:solidFill>
          <a:ln>
            <a:solidFill>
              <a:srgbClr val="0A0C0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l-SI" altLang="sl-SI" sz="2600">
                <a:latin typeface="Tahoma" panose="020B0604030504040204" pitchFamily="34" charset="0"/>
              </a:rPr>
              <a:t>Samo ena beseda na vsako vejo;  </a:t>
            </a:r>
          </a:p>
          <a:p>
            <a:pPr eaLnBrk="1" hangingPunct="1"/>
            <a:endParaRPr lang="sl-SI" altLang="sl-SI" sz="2600">
              <a:latin typeface="Tahoma" panose="020B0604030504040204" pitchFamily="34" charset="0"/>
            </a:endParaRPr>
          </a:p>
          <a:p>
            <a:pPr eaLnBrk="1" hangingPunct="1"/>
            <a:r>
              <a:rPr lang="sl-SI" altLang="sl-SI" sz="2600">
                <a:latin typeface="Tahoma" panose="020B0604030504040204" pitchFamily="34" charset="0"/>
              </a:rPr>
              <a:t>bodi umetnik – uporabljaj slike, podobe in risbe;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600">
                <a:latin typeface="Tahoma" panose="020B0604030504040204" pitchFamily="34" charset="0"/>
              </a:rPr>
              <a:t>   uporabljaj barve</a:t>
            </a:r>
          </a:p>
        </p:txBody>
      </p:sp>
      <p:pic>
        <p:nvPicPr>
          <p:cNvPr id="36868" name="Picture 7" descr="MC900437467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3" y="2284414"/>
            <a:ext cx="3600450" cy="3132137"/>
          </a:xfrm>
        </p:spPr>
      </p:pic>
    </p:spTree>
    <p:extLst>
      <p:ext uri="{BB962C8B-B14F-4D97-AF65-F5344CB8AC3E}">
        <p14:creationId xmlns:p14="http://schemas.microsoft.com/office/powerpoint/2010/main" val="393865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100" dirty="0">
                <a:solidFill>
                  <a:srgbClr val="FF0000"/>
                </a:solidFill>
                <a:latin typeface="Tahoma" panose="020B0604030504040204" pitchFamily="34" charset="0"/>
              </a:rPr>
              <a:t>pravila za pisanje z miselnimi vzorci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0" y="1905000"/>
            <a:ext cx="4413250" cy="4114800"/>
          </a:xfrm>
          <a:solidFill>
            <a:schemeClr val="accent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sl-SI" altLang="sl-SI" sz="3600" dirty="0">
                <a:latin typeface="Tahoma" panose="020B0604030504040204" pitchFamily="34" charset="0"/>
              </a:rPr>
              <a:t>Začni tako, da na sredini narišeš sliko (osrednjo podobo), ki predstavlja tvojo glavno zamisel;</a:t>
            </a:r>
          </a:p>
          <a:p>
            <a:pPr eaLnBrk="1" hangingPunct="1">
              <a:defRPr/>
            </a:pPr>
            <a:endParaRPr lang="sl-SI" altLang="sl-SI" sz="2600" dirty="0"/>
          </a:p>
        </p:txBody>
      </p:sp>
      <p:pic>
        <p:nvPicPr>
          <p:cNvPr id="37892" name="Picture 9" descr="MC900339788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1" y="2500314"/>
            <a:ext cx="3529013" cy="2841625"/>
          </a:xfrm>
        </p:spPr>
      </p:pic>
    </p:spTree>
    <p:extLst>
      <p:ext uri="{BB962C8B-B14F-4D97-AF65-F5344CB8AC3E}">
        <p14:creationId xmlns:p14="http://schemas.microsoft.com/office/powerpoint/2010/main" val="325501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100" dirty="0">
                <a:latin typeface="Tahoma" panose="020B0604030504040204" pitchFamily="34" charset="0"/>
              </a:rPr>
              <a:t>pravila za pisanje z miselnimi vzorci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49778" y="1905000"/>
            <a:ext cx="4854222" cy="3770315"/>
          </a:xfrm>
          <a:ln w="3175"/>
        </p:spPr>
        <p:txBody>
          <a:bodyPr/>
          <a:lstStyle/>
          <a:p>
            <a:pPr eaLnBrk="1" hangingPunct="1"/>
            <a:r>
              <a:rPr lang="sl-SI" altLang="sl-SI" sz="3600" dirty="0">
                <a:latin typeface="Tahoma" panose="020B0604030504040204" pitchFamily="34" charset="0"/>
              </a:rPr>
              <a:t>Nato iz nje potegni veje, nanje postavi glavne teme (ali pomembne točke);</a:t>
            </a:r>
          </a:p>
          <a:p>
            <a:pPr eaLnBrk="1" hangingPunct="1"/>
            <a:endParaRPr lang="sl-SI" altLang="sl-SI" sz="2600" dirty="0">
              <a:latin typeface="Tahoma" panose="020B0604030504040204" pitchFamily="34" charset="0"/>
            </a:endParaRPr>
          </a:p>
          <a:p>
            <a:pPr eaLnBrk="1" hangingPunct="1"/>
            <a:endParaRPr lang="sl-SI" altLang="sl-SI" sz="2600" dirty="0"/>
          </a:p>
        </p:txBody>
      </p:sp>
      <p:pic>
        <p:nvPicPr>
          <p:cNvPr id="38916" name="Picture 7" descr="MC900438911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905001"/>
            <a:ext cx="3773808" cy="3770314"/>
          </a:xfrm>
        </p:spPr>
      </p:pic>
    </p:spTree>
    <p:extLst>
      <p:ext uri="{BB962C8B-B14F-4D97-AF65-F5344CB8AC3E}">
        <p14:creationId xmlns:p14="http://schemas.microsoft.com/office/powerpoint/2010/main" val="66859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2100">
                <a:latin typeface="Tahoma" panose="020B0604030504040204" pitchFamily="34" charset="0"/>
              </a:rPr>
              <a:t>pravila za pisanje z miselnimi vzorci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1" y="1905002"/>
            <a:ext cx="4640264" cy="4100688"/>
          </a:xfrm>
        </p:spPr>
        <p:txBody>
          <a:bodyPr/>
          <a:lstStyle/>
          <a:p>
            <a:pPr eaLnBrk="1" hangingPunct="1"/>
            <a:r>
              <a:rPr lang="sl-SI" altLang="sl-SI" sz="3200" dirty="0">
                <a:latin typeface="Tahoma" panose="020B0604030504040204" pitchFamily="34" charset="0"/>
              </a:rPr>
              <a:t>Iz podtem izpelji veje z ustreznimi podrobnostmi, ki jih dopolnjujejo (lahko jih narišeš ali napišeš).</a:t>
            </a:r>
          </a:p>
          <a:p>
            <a:pPr eaLnBrk="1" hangingPunct="1"/>
            <a:endParaRPr lang="sl-SI" altLang="sl-SI" sz="2600" dirty="0"/>
          </a:p>
        </p:txBody>
      </p:sp>
      <p:pic>
        <p:nvPicPr>
          <p:cNvPr id="39940" name="Picture 5" descr="MC90008894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5851" y="2178757"/>
            <a:ext cx="3345038" cy="3409734"/>
          </a:xfrm>
        </p:spPr>
      </p:pic>
    </p:spTree>
    <p:extLst>
      <p:ext uri="{BB962C8B-B14F-4D97-AF65-F5344CB8AC3E}">
        <p14:creationId xmlns:p14="http://schemas.microsoft.com/office/powerpoint/2010/main" val="290929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90501"/>
            <a:ext cx="7010400" cy="1039813"/>
          </a:xfrm>
          <a:gradFill rotWithShape="1">
            <a:gsLst>
              <a:gs pos="0">
                <a:srgbClr val="EBF4AA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l-SI" altLang="sl-SI" sz="2500" b="1">
                <a:latin typeface="Tahoma" panose="020B0604030504040204" pitchFamily="34" charset="0"/>
              </a:rPr>
              <a:t>Zlato pravilo = Učimo se vedno S SVINČNIKOM V ROKI.</a:t>
            </a:r>
            <a:br>
              <a:rPr lang="sl-SI" altLang="sl-SI" sz="2500" b="1">
                <a:latin typeface="Tahoma" panose="020B0604030504040204" pitchFamily="34" charset="0"/>
              </a:rPr>
            </a:br>
            <a:r>
              <a:rPr lang="sl-SI" altLang="sl-SI" sz="2500">
                <a:latin typeface="Tahoma" panose="020B0604030504040204" pitchFamily="34" charset="0"/>
              </a:rPr>
              <a:t>Primer miselnega vzorca</a:t>
            </a:r>
          </a:p>
        </p:txBody>
      </p:sp>
      <p:pic>
        <p:nvPicPr>
          <p:cNvPr id="40963" name="Picture 3" descr="andreaja skeni 00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6" y="2049463"/>
            <a:ext cx="7127875" cy="4259262"/>
          </a:xfrm>
          <a:solidFill>
            <a:srgbClr val="EBF4AA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6160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dmev">
  <a:themeElements>
    <a:clrScheme name="Odmev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dme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dmev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mev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mev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mev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mev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mev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mev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mev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mev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mev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390</Words>
  <Application>Microsoft Office PowerPoint</Application>
  <PresentationFormat>Širokozaslonsko</PresentationFormat>
  <Paragraphs>74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13</vt:i4>
      </vt:variant>
    </vt:vector>
  </HeadingPairs>
  <TitlesOfParts>
    <vt:vector size="25" baseType="lpstr">
      <vt:lpstr>Arial</vt:lpstr>
      <vt:lpstr>Calibri</vt:lpstr>
      <vt:lpstr>Century Gothic</vt:lpstr>
      <vt:lpstr>Tahoma</vt:lpstr>
      <vt:lpstr>Times New Roman</vt:lpstr>
      <vt:lpstr>Trebuchet MS</vt:lpstr>
      <vt:lpstr>Verdana</vt:lpstr>
      <vt:lpstr>Wingdings</vt:lpstr>
      <vt:lpstr>Wingdings 3</vt:lpstr>
      <vt:lpstr>Gladko</vt:lpstr>
      <vt:lpstr>Odmev</vt:lpstr>
      <vt:lpstr>1_Gladko</vt:lpstr>
      <vt:lpstr>USPEŠNO UČENJE DOMA (3)   “Ostanimo doma.”</vt:lpstr>
      <vt:lpstr>“KRČENJE IN ŠIRJENJE ZNANJA OB UČENJU”</vt:lpstr>
      <vt:lpstr>Strategije učenja Miselni vzorci – zaradi pravil izdelave so miselni vzorci celosten možganski proces, ki ti pomaga, da si več zapomniš in da je tvoja ustvarjalnost večja.</vt:lpstr>
      <vt:lpstr>Temeljna pravila za pisanje z miselnimi vzorci</vt:lpstr>
      <vt:lpstr>pravila za pisanje z miselnimi vzorci</vt:lpstr>
      <vt:lpstr>pravila za pisanje z miselnimi vzorci</vt:lpstr>
      <vt:lpstr>pravila za pisanje z miselnimi vzorci</vt:lpstr>
      <vt:lpstr>pravila za pisanje z miselnimi vzorci</vt:lpstr>
      <vt:lpstr>Zlato pravilo = Učimo se vedno S SVINČNIKOM V ROKI. Primer miselnega vzorca</vt:lpstr>
      <vt:lpstr>Miselni vzorci lahko nastajajo na vseh področjih znanja in učenja</vt:lpstr>
      <vt:lpstr>MODEL SAMOREGULACIJSKEGA UČENJA</vt:lpstr>
      <vt:lpstr>“Brez panike, gospodje!” je dejal dobri  vojak Švejk</vt:lpstr>
      <vt:lpstr>Učim se učiti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viz15</dc:creator>
  <cp:lastModifiedBy>viz15</cp:lastModifiedBy>
  <cp:revision>10</cp:revision>
  <dcterms:created xsi:type="dcterms:W3CDTF">2020-04-05T21:33:25Z</dcterms:created>
  <dcterms:modified xsi:type="dcterms:W3CDTF">2020-04-05T22:02:10Z</dcterms:modified>
</cp:coreProperties>
</file>